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655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3257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8766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owasp.org/www-project-top-ten/" TargetMode="External"/><Relationship Id="rId3" Type="http://schemas.openxmlformats.org/officeDocument/2006/relationships/audio" Target="../media/media17.m4a"/><Relationship Id="rId7" Type="http://schemas.openxmlformats.org/officeDocument/2006/relationships/hyperlink" Target="https://wiki.sei.cmu.edu/" TargetMode="External"/><Relationship Id="rId12"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ww.sonarsource.com/products/sonarqube/" TargetMode="External"/><Relationship Id="rId11" Type="http://schemas.openxmlformats.org/officeDocument/2006/relationships/image" Target="../media/image3.png"/><Relationship Id="rId5" Type="http://schemas.openxmlformats.org/officeDocument/2006/relationships/notesSlide" Target="../notesSlides/notesSlide17.xml"/><Relationship Id="rId10" Type="http://schemas.openxmlformats.org/officeDocument/2006/relationships/hyperlink" Target="https://www.secureflag.com/" TargetMode="External"/><Relationship Id="rId4" Type="http://schemas.openxmlformats.org/officeDocument/2006/relationships/slideLayout" Target="../slideLayouts/slideLayout2.xml"/><Relationship Id="rId9" Type="http://schemas.openxmlformats.org/officeDocument/2006/relationships/hyperlink" Target="https://learn.microsoft.com/en-us/visualstudio/test/unit-test-your-code" TargetMode="Externa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199"/>
            <a:ext cx="9448800" cy="19447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smtClean="0"/>
              <a:t>Chandler Duhamel</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smtClean="0"/>
              <a:t>CS-405</a:t>
            </a:r>
          </a:p>
          <a:p>
            <a:pPr marL="0" lvl="0" indent="0" algn="l" rtl="0">
              <a:lnSpc>
                <a:spcPct val="70000"/>
              </a:lnSpc>
              <a:spcBef>
                <a:spcPts val="1000"/>
              </a:spcBef>
              <a:spcAft>
                <a:spcPts val="0"/>
              </a:spcAft>
              <a:buSzPts val="1850"/>
              <a:buNone/>
            </a:pPr>
            <a:r>
              <a:rPr lang="en-US" i="1" dirty="0" smtClean="0"/>
              <a:t>June 20</a:t>
            </a:r>
            <a:r>
              <a:rPr lang="en-US" i="1" baseline="30000" dirty="0" smtClean="0"/>
              <a:t>th</a:t>
            </a:r>
            <a:r>
              <a:rPr lang="en-US" i="1" dirty="0" smtClean="0"/>
              <a:t>, 2025</a:t>
            </a:r>
          </a:p>
          <a:p>
            <a:pPr marL="0" lvl="0" indent="0">
              <a:lnSpc>
                <a:spcPct val="70000"/>
              </a:lnSpc>
              <a:buSzPts val="1850"/>
            </a:pPr>
            <a:r>
              <a:rPr lang="en-US" i="1" dirty="0"/>
              <a:t>https://youtu.be/ZLVYrSyPGao</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36"/>
    </mc:Choice>
    <mc:Fallback>
      <p:transition spd="slow" advTm="2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smtClean="0"/>
              <a:t>Does resizing the vector behave as expected? </a:t>
            </a:r>
          </a:p>
          <a:p>
            <a:pPr marL="342900"/>
            <a:r>
              <a:rPr lang="en-US" dirty="0"/>
              <a:t>Logic: Resize vector </a:t>
            </a:r>
            <a:r>
              <a:rPr lang="en-US" dirty="0" smtClean="0"/>
              <a:t>up, down</a:t>
            </a:r>
            <a:r>
              <a:rPr lang="en-US" dirty="0"/>
              <a:t>, and to </a:t>
            </a:r>
            <a:r>
              <a:rPr lang="en-US" dirty="0" smtClean="0"/>
              <a:t>0</a:t>
            </a:r>
          </a:p>
          <a:p>
            <a:pPr marL="342900"/>
            <a:r>
              <a:rPr lang="en-US" dirty="0" smtClean="0"/>
              <a:t>Expected Results</a:t>
            </a:r>
            <a:r>
              <a:rPr lang="en-US" dirty="0"/>
              <a:t>: </a:t>
            </a:r>
            <a:r>
              <a:rPr lang="en-US" dirty="0" err="1"/>
              <a:t>ize</a:t>
            </a:r>
            <a:r>
              <a:rPr lang="en-US" dirty="0"/>
              <a:t> changes to match </a:t>
            </a:r>
            <a:r>
              <a:rPr lang="en-US" dirty="0" smtClean="0"/>
              <a:t>resize().</a:t>
            </a:r>
          </a:p>
          <a:p>
            <a:pPr marL="342900"/>
            <a:r>
              <a:rPr lang="en-US" dirty="0"/>
              <a:t>Pros: Confirms proper memory handling and size control</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098839571"/>
      </p:ext>
    </p:extLst>
  </p:cSld>
  <p:clrMapOvr>
    <a:masterClrMapping/>
  </p:clrMapOvr>
  <mc:AlternateContent xmlns:mc="http://schemas.openxmlformats.org/markup-compatibility/2006">
    <mc:Choice xmlns:p14="http://schemas.microsoft.com/office/powerpoint/2010/main" Requires="p14">
      <p:transition spd="slow" p14:dur="2000" advTm="17356"/>
    </mc:Choice>
    <mc:Fallback>
      <p:transition spd="slow" advTm="17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smtClean="0"/>
              <a:t>Does reserve increase capacity but not size? </a:t>
            </a:r>
          </a:p>
          <a:p>
            <a:pPr marL="342900"/>
            <a:r>
              <a:rPr lang="en-US" dirty="0"/>
              <a:t>Logic: Reserve more capacity, confirm size remains </a:t>
            </a:r>
            <a:r>
              <a:rPr lang="en-US" dirty="0" smtClean="0"/>
              <a:t>0</a:t>
            </a:r>
          </a:p>
          <a:p>
            <a:pPr marL="342900"/>
            <a:r>
              <a:rPr lang="en-US" dirty="0" smtClean="0"/>
              <a:t>Expected Results: Capacity will increase or stays at 0 </a:t>
            </a:r>
          </a:p>
          <a:p>
            <a:pPr marL="342900"/>
            <a:r>
              <a:rPr lang="en-US" dirty="0"/>
              <a:t>Pros: Verifies boundary control, avoids </a:t>
            </a:r>
            <a:r>
              <a:rPr lang="en-US" dirty="0" smtClean="0"/>
              <a:t>bugs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861627219"/>
      </p:ext>
    </p:extLst>
  </p:cSld>
  <p:clrMapOvr>
    <a:masterClrMapping/>
  </p:clrMapOvr>
  <mc:AlternateContent xmlns:mc="http://schemas.openxmlformats.org/markup-compatibility/2006">
    <mc:Choice xmlns:p14="http://schemas.microsoft.com/office/powerpoint/2010/main" Requires="p14">
      <p:transition spd="slow" p14:dur="2000" advTm="26722"/>
    </mc:Choice>
    <mc:Fallback>
      <p:transition spd="slow" advTm="26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62"/>
    </mc:Choice>
    <mc:Fallback>
      <p:transition spd="slow" advTm="41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spcBef>
                <a:spcPts val="0"/>
              </a:spcBef>
              <a:buSzPts val="2000"/>
            </a:pPr>
            <a:r>
              <a:rPr lang="en-US" dirty="0"/>
              <a:t>Green Pace employs a </a:t>
            </a:r>
            <a:r>
              <a:rPr lang="en-US" dirty="0" err="1"/>
              <a:t>DevSecOps</a:t>
            </a:r>
            <a:r>
              <a:rPr lang="en-US" dirty="0"/>
              <a:t> pipeline to ensure security is integrated throughout the development lifecycle. This means we use tools and tests to find problems early and not just at the end of the process, when it would be too late. Developers use built-in tools like </a:t>
            </a:r>
            <a:r>
              <a:rPr lang="en-US" dirty="0" err="1"/>
              <a:t>SonarQube</a:t>
            </a:r>
            <a:r>
              <a:rPr lang="en-US" dirty="0"/>
              <a:t>, Clang-Tidy and </a:t>
            </a:r>
            <a:r>
              <a:rPr lang="en-US" dirty="0" err="1"/>
              <a:t>Cppcheck</a:t>
            </a:r>
            <a:r>
              <a:rPr lang="en-US" dirty="0"/>
              <a:t> while coding to discover issues like memory leaks or improper handling of inputs. Other tools like </a:t>
            </a:r>
            <a:r>
              <a:rPr lang="en-US" dirty="0" err="1"/>
              <a:t>Coverity</a:t>
            </a:r>
            <a:r>
              <a:rPr lang="en-US" dirty="0"/>
              <a:t> will scan code in depth for hidden vulnerabilities once the code is ready to be built. We also employ </a:t>
            </a:r>
            <a:r>
              <a:rPr lang="en-US" dirty="0" err="1"/>
              <a:t>GoogleTest</a:t>
            </a:r>
            <a:r>
              <a:rPr lang="en-US" dirty="0"/>
              <a:t> to run unit tests automatically to verify that all of the code works correctly. After code is deployed, we track things like firewall activity and system logs for anything unusual. By taking advantage of this type of automation, we can find and solve problems quickly, keep everyone on the same page, and help support our layered security.</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378"/>
    </mc:Choice>
    <mc:Fallback>
      <p:transition spd="slow" advTm="52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2000" dirty="0"/>
              <a:t>One of the largest risks we are taking is to retain existence of legacy code and legacy functions that do not meet and follow security standards. For instance, legacy functions and arms of legacy code can exist in things such as the use of </a:t>
            </a:r>
            <a:r>
              <a:rPr lang="en-US" sz="2000" dirty="0" err="1"/>
              <a:t>strcpy</a:t>
            </a:r>
            <a:r>
              <a:rPr lang="en-US" sz="2000" dirty="0"/>
              <a:t>() or </a:t>
            </a:r>
            <a:r>
              <a:rPr lang="en-US" sz="2000" dirty="0" err="1"/>
              <a:t>unvalidated</a:t>
            </a:r>
            <a:r>
              <a:rPr lang="en-US" sz="2000" dirty="0"/>
              <a:t> SQL inputs. If we act now and remove these legacy functions and code, and replace them with up-to-date functions such as </a:t>
            </a:r>
            <a:r>
              <a:rPr lang="en-US" sz="2000" dirty="0" err="1"/>
              <a:t>strncpy</a:t>
            </a:r>
            <a:r>
              <a:rPr lang="en-US" sz="2000" dirty="0"/>
              <a:t>() or use prepared statements, we have change the probability of a successful buffer overflow or SQL injection attack. The longer we wait, the more chances of a breach, risk of lost data, lost lawsuits, or compliance failures. While yes, we don't want too re-write everything all at once, it takes time and resources. We can, however, prioritize vulnerabilities and find attacking the greatest risk vulnerabilities first, and this gives some quick wins to the team without overwhelming them. The upside to acting now is creating confidence in our product and reducing the amount of future technical debt.</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979"/>
    </mc:Choice>
    <mc:Fallback>
      <p:transition spd="slow" advTm="39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257300" lvl="2">
              <a:spcBef>
                <a:spcPts val="0"/>
              </a:spcBef>
            </a:pPr>
            <a:r>
              <a:rPr lang="en-US" sz="2400" dirty="0" smtClean="0"/>
              <a:t>Our </a:t>
            </a:r>
            <a:r>
              <a:rPr lang="en-US" sz="2400" dirty="0"/>
              <a:t>existing policy addresses the majority of significant coding threats, however does not support real-time threat detection capability or education for developers regarding security which are becoming increasingly important as threats are evolving. Adding threat modeling tools with education for developers to successfully code to remain secure would bridge most of those gaps. We should also extend our policies to address security for mobile apps and cloud services because both are still growing. For example </a:t>
            </a:r>
            <a:r>
              <a:rPr lang="en-US" sz="2400" dirty="0" err="1"/>
              <a:t>ThreatMapper</a:t>
            </a:r>
            <a:r>
              <a:rPr lang="en-US" sz="2400" dirty="0"/>
              <a:t> or </a:t>
            </a:r>
            <a:r>
              <a:rPr lang="en-US" sz="2400" dirty="0" err="1"/>
              <a:t>SecureFlag</a:t>
            </a:r>
            <a:r>
              <a:rPr lang="en-US" sz="2400" dirty="0"/>
              <a:t> will provide organizations tools to help the team identify and respond to threats, before going to </a:t>
            </a:r>
            <a:r>
              <a:rPr lang="en-US" sz="2400" dirty="0" smtClean="0"/>
              <a:t>production</a:t>
            </a:r>
            <a:r>
              <a:rPr lang="en-US" sz="2400" dirty="0"/>
              <a:t>.</a:t>
            </a:r>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351"/>
    </mc:Choice>
    <mc:Fallback>
      <p:transition spd="slow" advTm="26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82600">
              <a:buSzPts val="2200"/>
            </a:pPr>
            <a:r>
              <a:rPr lang="en-US" dirty="0"/>
              <a:t>In order to remain ahead of future threats, Green Pace could implement additional secure coding standards such as the OWASP Top Ten and continue monitoring the SEI CERT C++ rules. We should also review the policies and ensure that automation continues to be updated. Making security a joint responsibility amongst the team with clear standards and reviews will allow us to better protect our software and our users in the future.</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911"/>
    </mc:Choice>
    <mc:Fallback>
      <p:transition spd="slow" advTm="3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200"/>
            </a:pPr>
            <a:r>
              <a:rPr lang="en-US" dirty="0" err="1"/>
              <a:t>SonarSource</a:t>
            </a:r>
            <a:r>
              <a:rPr lang="en-US" dirty="0"/>
              <a:t>. (2025). </a:t>
            </a:r>
            <a:r>
              <a:rPr lang="en-US" dirty="0" err="1"/>
              <a:t>SonarQube</a:t>
            </a:r>
            <a:r>
              <a:rPr lang="en-US" dirty="0"/>
              <a:t> Documentation. </a:t>
            </a:r>
            <a:r>
              <a:rPr lang="en-US" dirty="0">
                <a:hlinkClick r:id="rId6"/>
              </a:rPr>
              <a:t>https://www.sonarsource.com/products/sonarqube</a:t>
            </a:r>
            <a:r>
              <a:rPr lang="en-US" dirty="0" smtClean="0">
                <a:hlinkClick r:id="rId6"/>
              </a:rPr>
              <a:t>/</a:t>
            </a:r>
            <a:endParaRPr lang="en-US" dirty="0" smtClean="0"/>
          </a:p>
          <a:p>
            <a:pPr marL="228600" lvl="0" indent="-228600">
              <a:spcBef>
                <a:spcPts val="0"/>
              </a:spcBef>
              <a:buSzPts val="2200"/>
            </a:pPr>
            <a:r>
              <a:rPr lang="en-US" dirty="0" smtClean="0"/>
              <a:t>SEI </a:t>
            </a:r>
            <a:r>
              <a:rPr lang="en-US" dirty="0"/>
              <a:t>CERT C++. (2024). Secure Coding Standards. Carnegie Mellon University. </a:t>
            </a:r>
            <a:r>
              <a:rPr lang="en-US" dirty="0">
                <a:hlinkClick r:id="rId7"/>
              </a:rPr>
              <a:t>https://wiki.sei.cmu.edu</a:t>
            </a:r>
            <a:r>
              <a:rPr lang="en-US" dirty="0" smtClean="0">
                <a:hlinkClick r:id="rId7"/>
              </a:rPr>
              <a:t>/</a:t>
            </a:r>
            <a:endParaRPr lang="en-US" dirty="0" smtClean="0"/>
          </a:p>
          <a:p>
            <a:pPr marL="228600" lvl="0" indent="-228600">
              <a:spcBef>
                <a:spcPts val="0"/>
              </a:spcBef>
              <a:buSzPts val="2200"/>
            </a:pPr>
            <a:r>
              <a:rPr lang="en-US" dirty="0" smtClean="0"/>
              <a:t>OWASP </a:t>
            </a:r>
            <a:r>
              <a:rPr lang="en-US" dirty="0"/>
              <a:t>Foundation. (2024). </a:t>
            </a:r>
            <a:r>
              <a:rPr lang="en-US" dirty="0" smtClean="0"/>
              <a:t>OWASP </a:t>
            </a:r>
            <a:r>
              <a:rPr lang="en-US" dirty="0"/>
              <a:t>Top Ten. </a:t>
            </a:r>
            <a:r>
              <a:rPr lang="en-US" dirty="0">
                <a:hlinkClick r:id="rId8"/>
              </a:rPr>
              <a:t>https://owasp.org/www-project-top-ten</a:t>
            </a:r>
            <a:r>
              <a:rPr lang="en-US" dirty="0" smtClean="0">
                <a:hlinkClick r:id="rId8"/>
              </a:rPr>
              <a:t>/</a:t>
            </a:r>
            <a:endParaRPr lang="en-US" dirty="0" smtClean="0"/>
          </a:p>
          <a:p>
            <a:pPr marL="228600" lvl="0" indent="-228600">
              <a:spcBef>
                <a:spcPts val="0"/>
              </a:spcBef>
              <a:buSzPts val="2200"/>
            </a:pPr>
            <a:r>
              <a:rPr lang="en-US" dirty="0" smtClean="0"/>
              <a:t>Microsoft</a:t>
            </a:r>
            <a:r>
              <a:rPr lang="en-US" dirty="0"/>
              <a:t>. (2024). C++ Unit Testing with </a:t>
            </a:r>
            <a:r>
              <a:rPr lang="en-US" dirty="0" err="1"/>
              <a:t>GoogleTest</a:t>
            </a:r>
            <a:r>
              <a:rPr lang="en-US" dirty="0"/>
              <a:t>. </a:t>
            </a:r>
            <a:r>
              <a:rPr lang="en-US" dirty="0">
                <a:hlinkClick r:id="rId9"/>
              </a:rPr>
              <a:t>https://</a:t>
            </a:r>
            <a:r>
              <a:rPr lang="en-US" dirty="0" smtClean="0">
                <a:hlinkClick r:id="rId9"/>
              </a:rPr>
              <a:t>learn.microsoft.com/en-us/visualstudio/test/unit-test-your-code</a:t>
            </a:r>
            <a:endParaRPr lang="en-US" dirty="0" smtClean="0"/>
          </a:p>
          <a:p>
            <a:pPr marL="228600" lvl="0" indent="-228600">
              <a:spcBef>
                <a:spcPts val="0"/>
              </a:spcBef>
              <a:buSzPts val="2200"/>
            </a:pPr>
            <a:r>
              <a:rPr lang="en-US" dirty="0" err="1" smtClean="0"/>
              <a:t>ThreatMapper</a:t>
            </a:r>
            <a:r>
              <a:rPr lang="en-US" dirty="0" smtClean="0"/>
              <a:t> </a:t>
            </a:r>
            <a:r>
              <a:rPr lang="en-US" dirty="0"/>
              <a:t>by </a:t>
            </a:r>
            <a:r>
              <a:rPr lang="en-US" dirty="0" err="1"/>
              <a:t>Deepfence</a:t>
            </a:r>
            <a:r>
              <a:rPr lang="en-US" dirty="0"/>
              <a:t>. (2024). https://www.deepfence.io/threatmapper/SecureFlag. (2024). Secure Coding Training Platform. </a:t>
            </a:r>
            <a:r>
              <a:rPr lang="en-US" dirty="0">
                <a:hlinkClick r:id="rId10"/>
              </a:rPr>
              <a:t>https://www.secureflag.com</a:t>
            </a:r>
            <a:r>
              <a:rPr lang="en-US" dirty="0" smtClean="0">
                <a:hlinkClick r:id="rId10"/>
              </a:rPr>
              <a:t>/</a:t>
            </a:r>
            <a:endParaRPr lang="en-US" dirty="0" smtClean="0"/>
          </a:p>
          <a:p>
            <a:pPr marL="0" lvl="0" indent="0">
              <a:spcBef>
                <a:spcPts val="0"/>
              </a:spcBef>
              <a:buSzPts val="2200"/>
              <a:buNone/>
            </a:pPr>
            <a:endParaRPr dirty="0"/>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954"/>
    </mc:Choice>
    <mc:Fallback>
      <p:transition spd="slow" advTm="13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dirty="0" smtClean="0"/>
              <a:t>Green Pace has designed a security policy to standardize the development practices across the entire company. With the company growing at a rapid pace, it is critical that Green Pace provides a development standard that is not only secure but also follows best practices. This will ensure security is at the forefront of concerns during the development process. </a:t>
            </a:r>
            <a:endParaRPr dirty="0"/>
          </a:p>
        </p:txBody>
      </p:sp>
      <p:pic>
        <p:nvPicPr>
          <p:cNvPr id="154" name="Google Shape;154;p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505"/>
    </mc:Choice>
    <mc:Fallback>
      <p:transition spd="slow" advTm="26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0"/>
              </a:spcAft>
              <a:buSzPts val="1800"/>
              <a:buNone/>
            </a:pPr>
            <a:r>
              <a:rPr lang="en-US" dirty="0" smtClean="0"/>
              <a:t>Prioritized issues based on likelihood of occurrence and impact on the system. To identify these risks we use tools like </a:t>
            </a:r>
            <a:r>
              <a:rPr lang="en-US" dirty="0" err="1" smtClean="0"/>
              <a:t>SonarQube</a:t>
            </a:r>
            <a:r>
              <a:rPr lang="en-US" dirty="0" smtClean="0"/>
              <a:t> and Clang-Tidy</a:t>
            </a: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0460" y="2343297"/>
            <a:ext cx="8046914" cy="2965821"/>
          </a:xfrm>
          <a:prstGeom prst="rect">
            <a:avLst/>
          </a:prstGeom>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80"/>
    </mc:Choice>
    <mc:Fallback>
      <p:transition spd="slow" advTm="30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200"/>
            </a:pPr>
            <a:r>
              <a:rPr lang="en-US" sz="2400" dirty="0" smtClean="0"/>
              <a:t>Validate Input data</a:t>
            </a:r>
            <a:r>
              <a:rPr lang="en-US" sz="2400" dirty="0"/>
              <a:t>: EXP34-CPP, </a:t>
            </a:r>
            <a:r>
              <a:rPr lang="en-US" sz="2400" dirty="0" smtClean="0"/>
              <a:t>FIO50-CPP</a:t>
            </a:r>
          </a:p>
          <a:p>
            <a:pPr marL="342900">
              <a:spcBef>
                <a:spcPts val="0"/>
              </a:spcBef>
              <a:buSzPts val="2200"/>
            </a:pPr>
            <a:r>
              <a:rPr lang="en-US" sz="2400" dirty="0"/>
              <a:t>Heed Compiler Warnings: INT31-CPP, </a:t>
            </a:r>
            <a:r>
              <a:rPr lang="en-US" sz="2400" dirty="0" smtClean="0"/>
              <a:t>INT32-CPP</a:t>
            </a:r>
          </a:p>
          <a:p>
            <a:pPr marL="342900">
              <a:spcBef>
                <a:spcPts val="0"/>
              </a:spcBef>
              <a:buSzPts val="2200"/>
            </a:pPr>
            <a:r>
              <a:rPr lang="en-US" sz="2400" dirty="0"/>
              <a:t>Architect for Security: </a:t>
            </a:r>
            <a:r>
              <a:rPr lang="en-US" sz="2400" dirty="0" smtClean="0"/>
              <a:t>STD-004-CPP</a:t>
            </a:r>
          </a:p>
          <a:p>
            <a:pPr marL="342900">
              <a:spcBef>
                <a:spcPts val="0"/>
              </a:spcBef>
              <a:buSzPts val="2200"/>
            </a:pPr>
            <a:r>
              <a:rPr lang="en-US" sz="2400" dirty="0"/>
              <a:t>Keep It Simple: </a:t>
            </a:r>
            <a:r>
              <a:rPr lang="en-US" sz="2400" dirty="0" smtClean="0"/>
              <a:t>MSC50-CPP</a:t>
            </a:r>
          </a:p>
          <a:p>
            <a:pPr marL="342900">
              <a:spcBef>
                <a:spcPts val="0"/>
              </a:spcBef>
              <a:buSzPts val="2200"/>
            </a:pPr>
            <a:r>
              <a:rPr lang="en-US" sz="2400" dirty="0"/>
              <a:t>Default Deny: TRIPLE-A </a:t>
            </a:r>
            <a:r>
              <a:rPr lang="en-US" sz="2400" dirty="0" smtClean="0"/>
              <a:t>Policies</a:t>
            </a:r>
          </a:p>
          <a:p>
            <a:pPr marL="342900">
              <a:spcBef>
                <a:spcPts val="0"/>
              </a:spcBef>
              <a:buSzPts val="2200"/>
            </a:pPr>
            <a:r>
              <a:rPr lang="en-US" sz="2400" dirty="0"/>
              <a:t>Least Privilege: </a:t>
            </a:r>
            <a:r>
              <a:rPr lang="en-US" sz="2400" dirty="0" smtClean="0"/>
              <a:t>MEM52-CPP</a:t>
            </a:r>
          </a:p>
          <a:p>
            <a:pPr marL="342900">
              <a:spcBef>
                <a:spcPts val="0"/>
              </a:spcBef>
              <a:buSzPts val="2200"/>
            </a:pPr>
            <a:r>
              <a:rPr lang="en-US" sz="2400" dirty="0"/>
              <a:t>Sanitize Shared Data: </a:t>
            </a:r>
            <a:r>
              <a:rPr lang="en-US" sz="2400" dirty="0" smtClean="0"/>
              <a:t>STD-004-CPP</a:t>
            </a:r>
          </a:p>
          <a:p>
            <a:pPr marL="342900">
              <a:spcBef>
                <a:spcPts val="0"/>
              </a:spcBef>
              <a:buSzPts val="2200"/>
            </a:pPr>
            <a:r>
              <a:rPr lang="en-US" sz="2400" dirty="0"/>
              <a:t>Defense in </a:t>
            </a:r>
            <a:r>
              <a:rPr lang="en-US" sz="2400" dirty="0" smtClean="0"/>
              <a:t>Depth: ALL</a:t>
            </a:r>
          </a:p>
          <a:p>
            <a:pPr marL="342900">
              <a:spcBef>
                <a:spcPts val="0"/>
              </a:spcBef>
              <a:buSzPts val="2200"/>
            </a:pPr>
            <a:r>
              <a:rPr lang="en-US" sz="2400" dirty="0"/>
              <a:t>QA </a:t>
            </a:r>
            <a:r>
              <a:rPr lang="en-US" sz="2400" dirty="0" smtClean="0"/>
              <a:t>Techniques: Unit testing and use of static tools (I.E </a:t>
            </a:r>
            <a:r>
              <a:rPr lang="en-US" sz="2400" dirty="0" err="1" smtClean="0"/>
              <a:t>SonarQube</a:t>
            </a:r>
            <a:r>
              <a:rPr lang="en-US" sz="2400" dirty="0" smtClean="0"/>
              <a:t> and Clang-Tidy)</a:t>
            </a:r>
          </a:p>
          <a:p>
            <a:pPr marL="342900">
              <a:spcBef>
                <a:spcPts val="0"/>
              </a:spcBef>
              <a:buSzPts val="2200"/>
            </a:pPr>
            <a:r>
              <a:rPr lang="en-US" sz="2400" dirty="0"/>
              <a:t>Secure Coding </a:t>
            </a:r>
            <a:r>
              <a:rPr lang="en-US" sz="2400" dirty="0" smtClean="0"/>
              <a:t>Standards: Following these standards.</a:t>
            </a:r>
            <a:endParaRPr sz="24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900"/>
    </mc:Choice>
    <mc:Fallback>
      <p:transition spd="slow" advTm="35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2400" dirty="0"/>
              <a:t>STD-004-CPP – SQL </a:t>
            </a:r>
            <a:r>
              <a:rPr lang="en-US" sz="2400" dirty="0" smtClean="0"/>
              <a:t>Injection</a:t>
            </a:r>
          </a:p>
          <a:p>
            <a:pPr marL="228600" lvl="0" indent="-228600">
              <a:spcBef>
                <a:spcPts val="0"/>
              </a:spcBef>
              <a:buSzPts val="2000"/>
            </a:pPr>
            <a:r>
              <a:rPr lang="en-US" sz="2400" dirty="0" smtClean="0"/>
              <a:t>FIO50-CPP </a:t>
            </a:r>
            <a:r>
              <a:rPr lang="en-US" sz="2400" dirty="0"/>
              <a:t>– File Path </a:t>
            </a:r>
            <a:r>
              <a:rPr lang="en-US" sz="2400" dirty="0" smtClean="0"/>
              <a:t>Injection</a:t>
            </a:r>
          </a:p>
          <a:p>
            <a:pPr marL="228600" lvl="0" indent="-228600">
              <a:spcBef>
                <a:spcPts val="0"/>
              </a:spcBef>
              <a:buSzPts val="2000"/>
            </a:pPr>
            <a:r>
              <a:rPr lang="en-US" sz="2400" dirty="0" smtClean="0"/>
              <a:t>STR31-CPP </a:t>
            </a:r>
            <a:r>
              <a:rPr lang="en-US" sz="2400" dirty="0"/>
              <a:t>– Unsafe String </a:t>
            </a:r>
            <a:r>
              <a:rPr lang="en-US" sz="2400" dirty="0" smtClean="0"/>
              <a:t>Copy</a:t>
            </a:r>
          </a:p>
          <a:p>
            <a:pPr marL="228600" lvl="0" indent="-228600">
              <a:spcBef>
                <a:spcPts val="0"/>
              </a:spcBef>
              <a:buSzPts val="2000"/>
            </a:pPr>
            <a:r>
              <a:rPr lang="en-US" sz="2400" dirty="0" smtClean="0"/>
              <a:t>MEM34-CPP </a:t>
            </a:r>
            <a:r>
              <a:rPr lang="en-US" sz="2400" dirty="0"/>
              <a:t>– Improper Memory </a:t>
            </a:r>
            <a:r>
              <a:rPr lang="en-US" sz="2400" dirty="0" smtClean="0"/>
              <a:t>Deallocation</a:t>
            </a:r>
          </a:p>
          <a:p>
            <a:pPr marL="228600" lvl="0" indent="-228600">
              <a:spcBef>
                <a:spcPts val="0"/>
              </a:spcBef>
              <a:buSzPts val="2000"/>
            </a:pPr>
            <a:r>
              <a:rPr lang="en-US" sz="2400" dirty="0" smtClean="0"/>
              <a:t>EXP34-CPP </a:t>
            </a:r>
            <a:r>
              <a:rPr lang="en-US" sz="2400" dirty="0"/>
              <a:t>– Input </a:t>
            </a:r>
            <a:r>
              <a:rPr lang="en-US" sz="2400" dirty="0" smtClean="0"/>
              <a:t>Validation</a:t>
            </a:r>
          </a:p>
          <a:p>
            <a:pPr marL="228600" lvl="0" indent="-228600">
              <a:spcBef>
                <a:spcPts val="0"/>
              </a:spcBef>
              <a:buSzPts val="2000"/>
            </a:pPr>
            <a:r>
              <a:rPr lang="en-US" sz="2400" dirty="0" smtClean="0"/>
              <a:t>INT32-CPP </a:t>
            </a:r>
            <a:r>
              <a:rPr lang="en-US" sz="2400" dirty="0"/>
              <a:t>– </a:t>
            </a:r>
            <a:r>
              <a:rPr lang="en-US" sz="2400" dirty="0" smtClean="0"/>
              <a:t>Overflow</a:t>
            </a:r>
          </a:p>
          <a:p>
            <a:pPr marL="228600" lvl="0" indent="-228600">
              <a:spcBef>
                <a:spcPts val="0"/>
              </a:spcBef>
              <a:buSzPts val="2000"/>
            </a:pPr>
            <a:r>
              <a:rPr lang="en-US" sz="2400" dirty="0" smtClean="0"/>
              <a:t>MEM52-CPP </a:t>
            </a:r>
            <a:r>
              <a:rPr lang="en-US" sz="2400" dirty="0"/>
              <a:t>– Memory </a:t>
            </a:r>
            <a:r>
              <a:rPr lang="en-US" sz="2400" dirty="0" smtClean="0"/>
              <a:t>Leak</a:t>
            </a:r>
          </a:p>
          <a:p>
            <a:pPr marL="228600" lvl="0" indent="-228600">
              <a:spcBef>
                <a:spcPts val="0"/>
              </a:spcBef>
              <a:buSzPts val="2000"/>
            </a:pPr>
            <a:r>
              <a:rPr lang="en-US" sz="2400" dirty="0" smtClean="0"/>
              <a:t>INT31-CPP </a:t>
            </a:r>
            <a:r>
              <a:rPr lang="en-US" sz="2400" dirty="0"/>
              <a:t>– Type </a:t>
            </a:r>
            <a:r>
              <a:rPr lang="en-US" sz="2400" dirty="0" smtClean="0"/>
              <a:t>Conversion</a:t>
            </a:r>
          </a:p>
          <a:p>
            <a:pPr marL="228600" lvl="0" indent="-228600">
              <a:spcBef>
                <a:spcPts val="0"/>
              </a:spcBef>
              <a:buSzPts val="2000"/>
            </a:pPr>
            <a:r>
              <a:rPr lang="en-US" sz="2400" dirty="0" smtClean="0"/>
              <a:t>MSC50-CPP </a:t>
            </a:r>
            <a:r>
              <a:rPr lang="en-US" sz="2400" dirty="0"/>
              <a:t>– Insecure </a:t>
            </a:r>
            <a:r>
              <a:rPr lang="en-US" sz="2400" dirty="0" smtClean="0"/>
              <a:t>Random</a:t>
            </a:r>
          </a:p>
          <a:p>
            <a:pPr marL="228600" lvl="0" indent="-228600">
              <a:spcBef>
                <a:spcPts val="0"/>
              </a:spcBef>
              <a:buSzPts val="2000"/>
            </a:pPr>
            <a:r>
              <a:rPr lang="en-US" sz="2400" dirty="0" smtClean="0"/>
              <a:t>ERR60-CPP </a:t>
            </a:r>
            <a:r>
              <a:rPr lang="en-US" sz="2400" dirty="0"/>
              <a:t>– Exception Safety</a:t>
            </a:r>
            <a:endParaRPr sz="24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507"/>
    </mc:Choice>
    <mc:Fallback>
      <p:transition spd="slow" advTm="26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buSzPts val="1600"/>
            </a:pPr>
            <a:r>
              <a:rPr lang="en-US" sz="2400" dirty="0" smtClean="0"/>
              <a:t>In Flight</a:t>
            </a:r>
            <a:r>
              <a:rPr lang="en-US" sz="2400" dirty="0"/>
              <a:t>: TLS 1.2+ is mandatory for all network communications</a:t>
            </a:r>
            <a:r>
              <a:rPr lang="en-US" sz="2400" dirty="0" smtClean="0"/>
              <a:t>.</a:t>
            </a:r>
          </a:p>
          <a:p>
            <a:pPr marL="285750" indent="-285750">
              <a:buSzPts val="1600"/>
            </a:pPr>
            <a:endParaRPr lang="en-US" sz="2400" dirty="0"/>
          </a:p>
          <a:p>
            <a:pPr marL="285750" indent="-285750">
              <a:buSzPts val="1600"/>
            </a:pPr>
            <a:endParaRPr lang="en-US" sz="2400" dirty="0" smtClean="0"/>
          </a:p>
          <a:p>
            <a:pPr marL="285750" indent="-285750">
              <a:buSzPts val="1600"/>
            </a:pPr>
            <a:r>
              <a:rPr lang="en-US" sz="2400" dirty="0" smtClean="0"/>
              <a:t>In Use: Sensitive data is protected while in memory through memory </a:t>
            </a:r>
            <a:r>
              <a:rPr lang="en-US" sz="2400" dirty="0" smtClean="0"/>
              <a:t>san</a:t>
            </a:r>
            <a:r>
              <a:rPr lang="en-US" sz="2400" dirty="0" smtClean="0"/>
              <a:t>itation and strict controls. </a:t>
            </a:r>
          </a:p>
          <a:p>
            <a:pPr marL="285750" indent="-285750">
              <a:buSzPts val="1600"/>
            </a:pPr>
            <a:endParaRPr lang="en-US" sz="2400" dirty="0"/>
          </a:p>
          <a:p>
            <a:pPr marL="285750" indent="-285750">
              <a:buSzPts val="1600"/>
            </a:pPr>
            <a:endParaRPr lang="en-US" sz="2400" dirty="0" smtClean="0"/>
          </a:p>
          <a:p>
            <a:pPr marL="285750" indent="-285750">
              <a:buSzPts val="1600"/>
            </a:pPr>
            <a:r>
              <a:rPr lang="en-US" sz="2400" dirty="0"/>
              <a:t>At Rest: AES-256 encryption is used to protect all stored sensitive data.</a:t>
            </a: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855"/>
    </mc:Choice>
    <mc:Fallback>
      <p:transition spd="slow" advTm="29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smtClean="0"/>
              <a:t>Authentication: All users are required to sign in with unique credentials in order to log into the system.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smtClean="0"/>
          </a:p>
          <a:p>
            <a:pPr marL="228600" lvl="0" indent="-228600" algn="l" rtl="0">
              <a:lnSpc>
                <a:spcPct val="90000"/>
              </a:lnSpc>
              <a:spcBef>
                <a:spcPts val="0"/>
              </a:spcBef>
              <a:spcAft>
                <a:spcPts val="0"/>
              </a:spcAft>
              <a:buClr>
                <a:schemeClr val="lt1"/>
              </a:buClr>
              <a:buSzPts val="2400"/>
              <a:buChar char="•"/>
            </a:pPr>
            <a:r>
              <a:rPr lang="en-US" sz="2400" dirty="0" smtClean="0"/>
              <a:t>Authorization</a:t>
            </a:r>
            <a:r>
              <a:rPr lang="en-US" sz="2400" dirty="0" smtClean="0"/>
              <a:t>: Information should be available to users using the principle of least privilege.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smtClean="0"/>
          </a:p>
          <a:p>
            <a:pPr marL="228600" lvl="0" indent="-228600" algn="l" rtl="0">
              <a:lnSpc>
                <a:spcPct val="90000"/>
              </a:lnSpc>
              <a:spcBef>
                <a:spcPts val="0"/>
              </a:spcBef>
              <a:spcAft>
                <a:spcPts val="0"/>
              </a:spcAft>
              <a:buClr>
                <a:schemeClr val="lt1"/>
              </a:buClr>
              <a:buSzPts val="2400"/>
              <a:buChar char="•"/>
            </a:pPr>
            <a:r>
              <a:rPr lang="en-US" sz="2400" dirty="0" smtClean="0"/>
              <a:t>Accounting: User activity is logged and checked regularly.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435"/>
    </mc:Choice>
    <mc:Fallback>
      <p:transition spd="slow" advTm="27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buNone/>
            </a:pPr>
            <a:r>
              <a:rPr lang="en-US" dirty="0"/>
              <a:t>Is the collection empty upon creation</a:t>
            </a:r>
            <a:r>
              <a:rPr lang="en-US" dirty="0" smtClean="0"/>
              <a:t>?</a:t>
            </a:r>
          </a:p>
          <a:p>
            <a:pPr marL="342900"/>
            <a:r>
              <a:rPr lang="en-US" dirty="0" smtClean="0"/>
              <a:t>Logic: Check is collection is empty after creation. This is done by using empty() or size()</a:t>
            </a:r>
          </a:p>
          <a:p>
            <a:pPr marL="342900"/>
            <a:r>
              <a:rPr lang="en-US" dirty="0" smtClean="0"/>
              <a:t>Expected Result: Returns size – 0 </a:t>
            </a:r>
          </a:p>
          <a:p>
            <a:pPr marL="342900"/>
            <a:r>
              <a:rPr lang="en-US" dirty="0" smtClean="0"/>
              <a:t>Pros: Prevents unexpected behavior or stale data exposure. </a:t>
            </a:r>
            <a:endParaRPr lang="en-US" dirty="0" smtClean="0"/>
          </a:p>
          <a:p>
            <a:pPr marL="0" lvl="0" indent="0">
              <a:buNone/>
            </a:pPr>
            <a:endParaRPr lang="en-US" dirty="0" smtClean="0"/>
          </a:p>
          <a:p>
            <a:pPr marL="0" lvl="0" indent="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605"/>
    </mc:Choice>
    <mc:Fallback>
      <p:transition spd="slow" advTm="21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smtClean="0"/>
              <a:t>Does the collection throw when accesses is out of bounds? </a:t>
            </a:r>
          </a:p>
          <a:p>
            <a:pPr marL="342900"/>
            <a:r>
              <a:rPr lang="en-US" dirty="0" smtClean="0"/>
              <a:t>Logic: Access index that is higher that the amount of elements present. </a:t>
            </a:r>
          </a:p>
          <a:p>
            <a:pPr marL="342900"/>
            <a:r>
              <a:rPr lang="en-US" dirty="0" smtClean="0"/>
              <a:t>Expected Results</a:t>
            </a:r>
            <a:r>
              <a:rPr lang="en-US" dirty="0"/>
              <a:t>: Throws </a:t>
            </a:r>
            <a:r>
              <a:rPr lang="en-US" dirty="0" err="1"/>
              <a:t>std</a:t>
            </a:r>
            <a:r>
              <a:rPr lang="en-US" dirty="0"/>
              <a:t>::</a:t>
            </a:r>
            <a:r>
              <a:rPr lang="en-US" dirty="0" err="1"/>
              <a:t>out_of_range</a:t>
            </a:r>
            <a:r>
              <a:rPr lang="en-US" dirty="0"/>
              <a:t> </a:t>
            </a:r>
            <a:r>
              <a:rPr lang="en-US" dirty="0" smtClean="0"/>
              <a:t>exception. </a:t>
            </a:r>
          </a:p>
          <a:p>
            <a:pPr marL="342900"/>
            <a:r>
              <a:rPr lang="en-US" dirty="0"/>
              <a:t>Pros: Prevents memory access violations and </a:t>
            </a:r>
            <a:r>
              <a:rPr lang="en-US" dirty="0" smtClean="0"/>
              <a:t>crashes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140552426"/>
      </p:ext>
    </p:extLst>
  </p:cSld>
  <p:clrMapOvr>
    <a:masterClrMapping/>
  </p:clrMapOvr>
  <mc:AlternateContent xmlns:mc="http://schemas.openxmlformats.org/markup-compatibility/2006">
    <mc:Choice xmlns:p14="http://schemas.microsoft.com/office/powerpoint/2010/main" Requires="p14">
      <p:transition spd="slow" p14:dur="2000" advTm="24539"/>
    </mc:Choice>
    <mc:Fallback>
      <p:transition spd="slow" advTm="24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microsoft.com/office/infopath/2007/PartnerControls"/>
    <ds:schemaRef ds:uri="http://purl.org/dc/dcmitype/"/>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158</TotalTime>
  <Words>1096</Words>
  <Application>Microsoft Office PowerPoint</Application>
  <PresentationFormat>Widescreen</PresentationFormat>
  <Paragraphs>84</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Chandler Duhamel / ORT</cp:lastModifiedBy>
  <cp:revision>14</cp:revision>
  <dcterms:created xsi:type="dcterms:W3CDTF">2020-08-19T17:59:24Z</dcterms:created>
  <dcterms:modified xsi:type="dcterms:W3CDTF">2025-06-20T17:42:27Z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